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JvD8nWT/FbTsjGbGQIDt7pQUd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5a44963b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5a44963b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5a44963b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5a44963b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67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24314703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24314703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3585100" y="3672305"/>
            <a:ext cx="5471604" cy="970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6000"/>
              <a:buFont typeface="Arial Narrow"/>
              <a:buNone/>
            </a:pPr>
            <a:r>
              <a:rPr lang="it-IT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Guess The Trash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8256233" y="5270053"/>
            <a:ext cx="2658861" cy="970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t-IT"/>
              <a:t>Chiara Cippitelli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t-IT"/>
              <a:t>Benedetta Rogato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7519385" y="838108"/>
            <a:ext cx="290299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 sz="6000" b="1" i="0" u="none" strike="noStrike" cap="none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9453" y="748636"/>
            <a:ext cx="2805345" cy="280534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346231" y="5391721"/>
            <a:ext cx="5042515" cy="84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it-IT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Corso di Sistemi Digitali M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it-IT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Anno Scolastico 2022-2023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400"/>
              <a:buFont typeface="Arial Narrow"/>
              <a:buNone/>
            </a:pPr>
            <a:r>
              <a:rPr lang="it-IT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Sviluppo dell’applicazione su Android OS - 2</a:t>
            </a:r>
            <a:endParaRPr/>
          </a:p>
        </p:txBody>
      </p:sp>
      <p:sp>
        <p:nvSpPr>
          <p:cNvPr id="145" name="Google Shape;145;p9"/>
          <p:cNvSpPr txBox="1">
            <a:spLocks noGrp="1"/>
          </p:cNvSpPr>
          <p:nvPr>
            <p:ph type="body" idx="2"/>
          </p:nvPr>
        </p:nvSpPr>
        <p:spPr>
          <a:xfrm>
            <a:off x="6294269" y="1830734"/>
            <a:ext cx="271656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Schermata per scegliere un’immagine dalla galleria.</a:t>
            </a: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body" idx="1"/>
          </p:nvPr>
        </p:nvSpPr>
        <p:spPr>
          <a:xfrm>
            <a:off x="435007" y="1825625"/>
            <a:ext cx="339892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Schermata iniziale dell’applicazione da cui è possibile scegliere se caricare un’immagine dalla galleria o scattare una foto. </a:t>
            </a:r>
            <a:endParaRPr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6332" y="1825625"/>
            <a:ext cx="2033469" cy="435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 descr="Immag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6653" y="1800617"/>
            <a:ext cx="2033469" cy="435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400"/>
              <a:buFont typeface="Arial Narrow"/>
              <a:buNone/>
            </a:pPr>
            <a:r>
              <a:rPr lang="it-IT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Sviluppo dell’applicazione su Android OS - 3</a:t>
            </a:r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body" idx="2"/>
          </p:nvPr>
        </p:nvSpPr>
        <p:spPr>
          <a:xfrm>
            <a:off x="6178859" y="1830734"/>
            <a:ext cx="27787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Schermata finale in cui è possibile visualizzare il materiale di cui è costituito il rifiuto, come riciclarlo e una curiosità.</a:t>
            </a:r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435007" y="1825625"/>
            <a:ext cx="339892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Una volta scelta l’immagine, compare una nuova schermata con un pulsante che permette di visualizzare la previsione.</a:t>
            </a:r>
            <a:endParaRPr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3933" y="1825031"/>
            <a:ext cx="2033613" cy="435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6472" y="1842492"/>
            <a:ext cx="2033613" cy="435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400"/>
              <a:buFont typeface="Arial Narrow"/>
              <a:buNone/>
            </a:pPr>
            <a:r>
              <a:rPr lang="it-IT" b="1" u="sng" dirty="0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Esempi di funzionamento</a:t>
            </a:r>
            <a:endParaRPr dirty="0"/>
          </a:p>
        </p:txBody>
      </p:sp>
      <p:pic>
        <p:nvPicPr>
          <p:cNvPr id="2" name="FullSizeRender">
            <a:hlinkClick r:id="" action="ppaction://media"/>
            <a:extLst>
              <a:ext uri="{FF2B5EF4-FFF2-40B4-BE49-F238E27FC236}">
                <a16:creationId xmlns:a16="http://schemas.microsoft.com/office/drawing/2014/main" id="{9FBA4F2D-4A0A-600A-9ECE-0990E4284F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8836" y="1648700"/>
            <a:ext cx="8393434" cy="4729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8EC0E715-AAD2-BF5D-4181-211A7681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Esempi di funzionamento</a:t>
            </a:r>
            <a:endParaRPr lang="it-IT" dirty="0"/>
          </a:p>
        </p:txBody>
      </p:sp>
      <p:pic>
        <p:nvPicPr>
          <p:cNvPr id="8" name="FullSizeRender (2)">
            <a:hlinkClick r:id="" action="ppaction://media"/>
            <a:extLst>
              <a:ext uri="{FF2B5EF4-FFF2-40B4-BE49-F238E27FC236}">
                <a16:creationId xmlns:a16="http://schemas.microsoft.com/office/drawing/2014/main" id="{C5B409CE-2020-C9C2-06A3-DC56C9CFC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801" y="1690688"/>
            <a:ext cx="8380270" cy="4721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llSizeRender (1)">
            <a:hlinkClick r:id="" action="ppaction://media"/>
            <a:extLst>
              <a:ext uri="{FF2B5EF4-FFF2-40B4-BE49-F238E27FC236}">
                <a16:creationId xmlns:a16="http://schemas.microsoft.com/office/drawing/2014/main" id="{6C2C8C99-9F32-B123-18CF-D8F5CD8EAF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2858" y="1690688"/>
            <a:ext cx="8369558" cy="4715934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8EC0E715-AAD2-BF5D-4181-211A7681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u="sng" dirty="0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Esempi di funzionamento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22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800"/>
              <a:buFont typeface="Arial Narrow"/>
              <a:buNone/>
            </a:pPr>
            <a:r>
              <a:rPr lang="it-IT" sz="4800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Introduzione</a:t>
            </a: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Guess The Trash è un'</a:t>
            </a:r>
            <a:r>
              <a:rPr lang="it-IT" sz="2600" b="1"/>
              <a:t>applicazione Android </a:t>
            </a:r>
            <a:r>
              <a:rPr lang="it-IT" sz="2600"/>
              <a:t>che permette di classificare i rifiuti in base al materiale di cui sono composti e di indicare come smaltirli in maniera sostenibile.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Per la classificazione dei rifiuti è stata sviluppata e allenata una </a:t>
            </a:r>
            <a:r>
              <a:rPr lang="it-IT" sz="2600" b="1"/>
              <a:t>rete neurale convoluzionale</a:t>
            </a:r>
            <a:r>
              <a:rPr lang="it-IT" sz="2600"/>
              <a:t> (CNN) mediante il framework </a:t>
            </a:r>
            <a:r>
              <a:rPr lang="it-IT" sz="2600" b="1"/>
              <a:t>TensorFlow</a:t>
            </a:r>
            <a:r>
              <a:rPr lang="it-IT" sz="2600"/>
              <a:t>.</a:t>
            </a:r>
            <a:endParaRPr sz="2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L’addestramento della rete è stato effettuato mediante un dataset di immagini di rifiuti, suddivise in base al loro materiale.</a:t>
            </a:r>
            <a:endParaRPr sz="2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Il modello così ottenuto è stato utilizzato per lo sviluppo dell'applicazione Android, scritta in linguaggio Java mediante l'applicativo </a:t>
            </a:r>
            <a:r>
              <a:rPr lang="it-IT" sz="2600" b="1"/>
              <a:t>Android Studio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838200" y="40063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800"/>
              <a:buFont typeface="Arial Narrow"/>
              <a:buNone/>
            </a:pPr>
            <a:r>
              <a:rPr lang="it-IT" sz="4800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Dataset - 1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6800" marR="0" lvl="0" indent="-2154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it-IT" sz="2600"/>
              <a:t>Il dataset è composto approssimativamente da 2500 immagini organizzate in 3 sottoinsiemi:</a:t>
            </a:r>
            <a:endParaRPr sz="2600"/>
          </a:p>
          <a:p>
            <a:pPr marL="685800" marR="0" lvl="1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it-IT" sz="2600"/>
              <a:t> </a:t>
            </a:r>
            <a:r>
              <a:rPr lang="it-IT" sz="2600" u="sng"/>
              <a:t>Training Set</a:t>
            </a:r>
            <a:r>
              <a:rPr lang="it-IT" sz="2600"/>
              <a:t>:  contiene la maggior parte delle immagini del dataset in modo che la rete possa essere allenata su un campione molto ampio.</a:t>
            </a:r>
            <a:endParaRPr sz="2600"/>
          </a:p>
          <a:p>
            <a:pPr marL="685800" marR="0" lvl="1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it-IT" sz="2600"/>
              <a:t> </a:t>
            </a:r>
            <a:r>
              <a:rPr lang="it-IT" sz="2600" u="sng"/>
              <a:t>Validation Set</a:t>
            </a:r>
            <a:r>
              <a:rPr lang="it-IT" sz="2600"/>
              <a:t>: insieme di immagini utilizzato per validare i risultati ottenuti durante la fase di training della rete.</a:t>
            </a:r>
            <a:endParaRPr sz="2600"/>
          </a:p>
          <a:p>
            <a:pPr marL="685800" marR="0" lvl="1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it-IT" sz="2600" u="sng"/>
              <a:t>Testing Set</a:t>
            </a:r>
            <a:r>
              <a:rPr lang="it-IT" sz="2600"/>
              <a:t>: insieme di immagini utilizzato nella fase successiva all'allenamento e alla validation della rete per verificare la correttezza dei risultati forniti dalla rete.</a:t>
            </a:r>
            <a:endParaRPr sz="2600"/>
          </a:p>
          <a:p>
            <a:pPr marL="226800" marR="0" lvl="0" indent="-215499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•"/>
            </a:pPr>
            <a:r>
              <a:rPr lang="it-IT" sz="2600"/>
              <a:t>Ogni set è suddiviso in sei classi.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400"/>
              <a:buFont typeface="Arial Narrow"/>
              <a:buNone/>
            </a:pPr>
            <a:r>
              <a:rPr lang="it-IT" sz="4800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Dataset - 2</a:t>
            </a:r>
            <a:endParaRPr sz="4800"/>
          </a:p>
        </p:txBody>
      </p:sp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838200" y="18252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6800" rIns="91425" bIns="45700" anchor="t" anchorCtr="0">
            <a:normAutofit/>
          </a:bodyPr>
          <a:lstStyle/>
          <a:p>
            <a:pPr marL="226800" lvl="0" indent="-2281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Date le dimensioni ridotte del dataset è stato necessario utilizzare delle tecniche di data augmentation.</a:t>
            </a:r>
            <a:endParaRPr/>
          </a:p>
          <a:p>
            <a:pPr marL="226800" lvl="0" indent="-22819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 Gli augmented data arricchiscono il dataset di training delle reti neurali senza raccogliere nuovi elementi.</a:t>
            </a:r>
            <a:endParaRPr/>
          </a:p>
          <a:p>
            <a:pPr marL="226800" lvl="0" indent="-22819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t-IT"/>
              <a:t>In questo modo è stato possibile ampliare la dimensione del dataset e prevenire l'</a:t>
            </a:r>
            <a:r>
              <a:rPr lang="it-IT" b="1"/>
              <a:t>overfitting</a:t>
            </a:r>
            <a:r>
              <a:rPr lang="it-IT"/>
              <a:t> della rete.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400"/>
              <a:buFont typeface="Arial Narrow"/>
              <a:buNone/>
            </a:pPr>
            <a:r>
              <a:rPr lang="it-IT" sz="4800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Modello e Addestramento della Rete - 1</a:t>
            </a:r>
            <a:endParaRPr sz="4800"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606300" y="1920625"/>
            <a:ext cx="10747500" cy="44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79400" algn="l" rtl="0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it-IT" sz="2600" dirty="0"/>
              <a:t>Come framework sono stati utilizzati </a:t>
            </a:r>
            <a:r>
              <a:rPr lang="it-IT" sz="2600" dirty="0" err="1"/>
              <a:t>TensorFlow</a:t>
            </a:r>
            <a:r>
              <a:rPr lang="it-IT" sz="2600" dirty="0"/>
              <a:t> 2.9.2 con </a:t>
            </a:r>
            <a:r>
              <a:rPr lang="it-IT" sz="2600" b="1" dirty="0" err="1"/>
              <a:t>Keras</a:t>
            </a:r>
            <a:r>
              <a:rPr lang="it-IT" sz="2600" dirty="0"/>
              <a:t>.</a:t>
            </a:r>
            <a:endParaRPr sz="2600" dirty="0"/>
          </a:p>
          <a:p>
            <a:pPr marL="228600" lvl="0" indent="-279400" algn="l" rtl="0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it-IT" sz="2600" dirty="0"/>
              <a:t>Il codice è stato eseguito sulla piattaforma Google </a:t>
            </a:r>
            <a:r>
              <a:rPr lang="it-IT" sz="2600" dirty="0" err="1"/>
              <a:t>Colab</a:t>
            </a:r>
            <a:r>
              <a:rPr lang="it-IT" sz="2600" dirty="0"/>
              <a:t>.</a:t>
            </a:r>
            <a:endParaRPr sz="2600" dirty="0"/>
          </a:p>
          <a:p>
            <a:pPr marL="228600" lvl="0" indent="-279400" algn="l" rtl="0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it-IT" sz="2600" dirty="0"/>
              <a:t>Per lo sviluppo e l’addestramento del modello è stata utilizzata la rete </a:t>
            </a:r>
            <a:r>
              <a:rPr lang="it-IT" sz="2600" b="1" dirty="0"/>
              <a:t>EfficentNetV2s</a:t>
            </a:r>
            <a:r>
              <a:rPr lang="it-IT" sz="2600" dirty="0"/>
              <a:t>.</a:t>
            </a:r>
            <a:endParaRPr sz="2600" dirty="0"/>
          </a:p>
          <a:p>
            <a:pPr marL="685800" lvl="1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 dirty="0"/>
              <a:t>EfficentNetV2 è una famiglia di modelli di classificatori di immagini che garantisce maggiore accuratezza e riduce il tempo di addestramento della rete. </a:t>
            </a:r>
            <a:endParaRPr sz="2600" dirty="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600"/>
              <a:buChar char="•"/>
            </a:pPr>
            <a:r>
              <a:rPr lang="it-IT" sz="2600" dirty="0"/>
              <a:t>Come ottimizzatore è stato usato </a:t>
            </a:r>
            <a:r>
              <a:rPr lang="it-IT" sz="2600" b="1" dirty="0"/>
              <a:t>SGD</a:t>
            </a:r>
            <a:r>
              <a:rPr lang="it-IT" sz="2600" dirty="0"/>
              <a:t> e come funzione di </a:t>
            </a:r>
            <a:r>
              <a:rPr lang="it-IT" sz="2600" dirty="0" err="1"/>
              <a:t>loss</a:t>
            </a:r>
            <a:r>
              <a:rPr lang="it-IT" sz="2600" dirty="0"/>
              <a:t>  </a:t>
            </a:r>
            <a:r>
              <a:rPr lang="it-IT" sz="2600" dirty="0" err="1"/>
              <a:t>CategoricalCrossentropy</a:t>
            </a:r>
            <a:r>
              <a:rPr lang="it-IT" sz="2600" dirty="0"/>
              <a:t> di </a:t>
            </a:r>
            <a:r>
              <a:rPr lang="it-IT" sz="2600" dirty="0" err="1"/>
              <a:t>Keras</a:t>
            </a:r>
            <a:r>
              <a:rPr lang="it-IT" sz="2600" dirty="0"/>
              <a:t>.</a:t>
            </a:r>
            <a:endParaRPr sz="2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24314703d_1_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400"/>
              <a:buFont typeface="Arial Narrow"/>
              <a:buNone/>
            </a:pPr>
            <a:r>
              <a:rPr lang="it-IT" sz="4800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Modello e Addestramento della Rete - 2</a:t>
            </a:r>
            <a:endParaRPr sz="4800"/>
          </a:p>
        </p:txBody>
      </p:sp>
      <p:sp>
        <p:nvSpPr>
          <p:cNvPr id="118" name="Google Shape;118;g2024314703d_1_4"/>
          <p:cNvSpPr txBox="1">
            <a:spLocks noGrp="1"/>
          </p:cNvSpPr>
          <p:nvPr>
            <p:ph type="body" idx="1"/>
          </p:nvPr>
        </p:nvSpPr>
        <p:spPr>
          <a:xfrm>
            <a:off x="1074225" y="2003825"/>
            <a:ext cx="5558700" cy="424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it-IT" sz="2600"/>
              <a:t>Il modello è stato allenato per 100 epoche. Nella prima parte del training i risultati hanno subito un progressivo miglioramento fino a stabilizzarsi intorno alla quarantesima epoca.</a:t>
            </a:r>
            <a:endParaRPr sz="2600"/>
          </a:p>
          <a:p>
            <a:pPr marL="2286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it-IT" sz="2600"/>
              <a:t>Al termine dell’addestramento, il livello di accuracy della rete è risultato essere molto elevato (circa al 98%).</a:t>
            </a:r>
            <a:endParaRPr sz="26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g2024314703d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525" y="2304900"/>
            <a:ext cx="4602250" cy="31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400"/>
              <a:buFont typeface="Arial Narrow"/>
              <a:buNone/>
            </a:pPr>
            <a:r>
              <a:rPr lang="it-IT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Conversione del Modello - 1</a:t>
            </a:r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Il modello ottenuto non è adatto per essere utilizzato su applicazioni mobile, quindi è stato necessario convertirlo.</a:t>
            </a:r>
            <a:endParaRPr sz="260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Il nuovo modello in formato </a:t>
            </a:r>
            <a:r>
              <a:rPr lang="it-IT" sz="2600" i="1"/>
              <a:t>.tflite </a:t>
            </a:r>
            <a:r>
              <a:rPr lang="it-IT" sz="2600"/>
              <a:t>risulta:</a:t>
            </a:r>
            <a:endParaRPr sz="2600"/>
          </a:p>
          <a:p>
            <a:pPr marL="1143000" lvl="2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efficiente</a:t>
            </a:r>
            <a:endParaRPr sz="2600"/>
          </a:p>
          <a:p>
            <a:pPr marL="1143000" lvl="2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facilmente trasportabile</a:t>
            </a:r>
            <a:endParaRPr sz="2600"/>
          </a:p>
          <a:p>
            <a:pPr marL="1143000" lvl="2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di dimensioni ridotte (20,09Mb)</a:t>
            </a:r>
            <a:endParaRPr sz="260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Il modello è stato compresso utilizzando come tecnica di quantizzazione la </a:t>
            </a:r>
            <a:r>
              <a:rPr lang="it-IT" sz="2600" b="1"/>
              <a:t>Dynamic Range Quantization</a:t>
            </a:r>
            <a:r>
              <a:rPr lang="it-IT" sz="2600"/>
              <a:t>.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400"/>
              <a:buFont typeface="Arial Narrow"/>
              <a:buNone/>
            </a:pPr>
            <a:r>
              <a:rPr lang="it-IT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Conversione del Modello - 2</a:t>
            </a:r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 dirty="0"/>
              <a:t>È stato confrontato il modello originale con il modello </a:t>
            </a:r>
            <a:r>
              <a:rPr lang="it-IT" sz="2600" dirty="0" err="1"/>
              <a:t>TFLite</a:t>
            </a:r>
            <a:r>
              <a:rPr lang="it-IT" sz="2600" dirty="0"/>
              <a:t> quantizzato, per valutare eventuali diminuzioni dell’</a:t>
            </a:r>
            <a:r>
              <a:rPr lang="it-IT" sz="2600" dirty="0" err="1"/>
              <a:t>accuracy</a:t>
            </a:r>
            <a:r>
              <a:rPr lang="it-IT" sz="2600" dirty="0"/>
              <a:t> della rete. 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2" name="Google Shape;1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225" y="3084250"/>
            <a:ext cx="2951225" cy="30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520" y="3084250"/>
            <a:ext cx="3032505" cy="30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6035"/>
              </a:buClr>
              <a:buSzPts val="4400"/>
              <a:buFont typeface="Arial Narrow"/>
              <a:buNone/>
            </a:pPr>
            <a:r>
              <a:rPr lang="it-IT" b="1" u="sng">
                <a:solidFill>
                  <a:srgbClr val="146035"/>
                </a:solidFill>
                <a:latin typeface="Arial Narrow"/>
                <a:ea typeface="Arial Narrow"/>
                <a:cs typeface="Arial Narrow"/>
                <a:sym typeface="Arial Narrow"/>
              </a:rPr>
              <a:t>Sviluppo dell’applicazione su Android OS - 1</a:t>
            </a: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838200" y="2080125"/>
            <a:ext cx="10515600" cy="3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Mediante l’IDE Android Studio è stata sviluppata un'applicazione Android per dispositivi mobile scritta in linguaggio Java.</a:t>
            </a:r>
            <a:endParaRPr sz="260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L'applicazione permette di calcolare una predizione sull'immagine di un rifiuto in modo da individuare la classe di appartenenza.</a:t>
            </a:r>
            <a:endParaRPr sz="2600"/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it-IT" sz="2600"/>
              <a:t>L'immagine da fornire in input alla rete può essere catturata direttamente dalla fotocamera del dispositivo Android o selezionata dalla galleria dello stesso.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</Words>
  <Application>Microsoft Office PowerPoint</Application>
  <PresentationFormat>Widescreen</PresentationFormat>
  <Paragraphs>51</Paragraphs>
  <Slides>14</Slides>
  <Notes>14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Calibri</vt:lpstr>
      <vt:lpstr>Arial</vt:lpstr>
      <vt:lpstr>Arial Narrow</vt:lpstr>
      <vt:lpstr>Tema di Office</vt:lpstr>
      <vt:lpstr>Guess The Trash</vt:lpstr>
      <vt:lpstr>Introduzione</vt:lpstr>
      <vt:lpstr>Dataset - 1</vt:lpstr>
      <vt:lpstr>Dataset - 2</vt:lpstr>
      <vt:lpstr>Modello e Addestramento della Rete - 1</vt:lpstr>
      <vt:lpstr>Modello e Addestramento della Rete - 2</vt:lpstr>
      <vt:lpstr>Conversione del Modello - 1</vt:lpstr>
      <vt:lpstr>Conversione del Modello - 2</vt:lpstr>
      <vt:lpstr>Sviluppo dell’applicazione su Android OS - 1</vt:lpstr>
      <vt:lpstr>Sviluppo dell’applicazione su Android OS - 2</vt:lpstr>
      <vt:lpstr>Sviluppo dell’applicazione su Android OS - 3</vt:lpstr>
      <vt:lpstr>Esempi di funzionamento</vt:lpstr>
      <vt:lpstr>Esempi di funzionamento</vt:lpstr>
      <vt:lpstr>Esempi di funzionamento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The Trash</dc:title>
  <dc:creator>benedetta rogato</dc:creator>
  <cp:lastModifiedBy>benedetta rogato</cp:lastModifiedBy>
  <cp:revision>1</cp:revision>
  <dcterms:created xsi:type="dcterms:W3CDTF">2023-01-28T18:49:52Z</dcterms:created>
  <dcterms:modified xsi:type="dcterms:W3CDTF">2023-02-07T10:58:35Z</dcterms:modified>
</cp:coreProperties>
</file>